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49" r:id="rId9"/>
    <p:sldId id="350" r:id="rId10"/>
    <p:sldId id="351" r:id="rId11"/>
    <p:sldId id="352" r:id="rId12"/>
    <p:sldId id="281" r:id="rId13"/>
    <p:sldId id="315" r:id="rId14"/>
    <p:sldId id="316" r:id="rId15"/>
    <p:sldId id="353" r:id="rId16"/>
    <p:sldId id="317" r:id="rId17"/>
    <p:sldId id="283" r:id="rId18"/>
    <p:sldId id="306" r:id="rId19"/>
    <p:sldId id="335" r:id="rId20"/>
    <p:sldId id="336" r:id="rId21"/>
    <p:sldId id="354" r:id="rId22"/>
    <p:sldId id="313" r:id="rId23"/>
    <p:sldId id="340" r:id="rId24"/>
    <p:sldId id="341" r:id="rId25"/>
    <p:sldId id="355" r:id="rId26"/>
    <p:sldId id="343" r:id="rId27"/>
    <p:sldId id="356" r:id="rId28"/>
    <p:sldId id="314" r:id="rId29"/>
    <p:sldId id="330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  <a:srgbClr val="CBEAF0"/>
    <a:srgbClr val="48C0B6"/>
    <a:srgbClr val="00B2A5"/>
    <a:srgbClr val="00A9A5"/>
    <a:srgbClr val="0FB7BD"/>
    <a:srgbClr val="FBB040"/>
    <a:srgbClr val="F7941E"/>
    <a:srgbClr val="048DA4"/>
    <a:srgbClr val="FFD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3076"/>
  </p:normalViewPr>
  <p:slideViewPr>
    <p:cSldViewPr snapToGrid="0" showGuides="1">
      <p:cViewPr varScale="1">
        <p:scale>
          <a:sx n="119" d="100"/>
          <a:sy n="119" d="100"/>
        </p:scale>
        <p:origin x="8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the class into 2 teams. Each team will send a leader to play the game on the board.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Teacher explains the instructions of the game: 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Each leader stands against the board.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Teacher shows/ writes the names of the festivals (exercise 5 – page 93).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Other members from each team describe the festivals and let the leader guess the names of the festivals.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The team with more correct answers is the winner.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01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79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0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1-15 words containing two-syllable words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up for the ones with first main stress pattern, sit down for the second main stress pattern.  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3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7.jpe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9" y="1285545"/>
            <a:ext cx="8315648" cy="4157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F5D83-332A-FE45-95F0-D6A2BB721E51}"/>
              </a:ext>
            </a:extLst>
          </p:cNvPr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Tet</a:t>
            </a:r>
          </a:p>
        </p:txBody>
      </p:sp>
    </p:spTree>
    <p:extLst>
      <p:ext uri="{BB962C8B-B14F-4D97-AF65-F5344CB8AC3E}">
        <p14:creationId xmlns:p14="http://schemas.microsoft.com/office/powerpoint/2010/main" val="2811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Hot seat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6262350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Write under each picture a festival name from the box.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 Complete the table below with the phrases from the box.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Task 3: Fill in each blank with a word or phrase from the box.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33037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5185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7941E"/>
                </a:solidFill>
                <a:cs typeface="Calibri" panose="020F0502020204030204" pitchFamily="34" charset="0"/>
              </a:rPr>
              <a:t>Cannes Film Festival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Liên hoan phim Cannes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100098" y="3252092"/>
            <a:ext cx="260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</a:t>
            </a:r>
            <a:r>
              <a:rPr lang="en-US" sz="2400" b="1" dirty="0" err="1">
                <a:solidFill>
                  <a:srgbClr val="00B050"/>
                </a:solidFill>
              </a:rPr>
              <a:t>kæn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fɪlm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fes.tɪ.vl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E7B0F-D5F6-E044-9314-B6ACA3681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29" y="1319732"/>
            <a:ext cx="4788049" cy="4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7941E"/>
                </a:solidFill>
              </a:rPr>
              <a:t>Thanksgiving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0622" y="4065625"/>
            <a:ext cx="4656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Lễ Tạ ơn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3108" y="3252092"/>
            <a:ext cx="216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/ˌ</a:t>
            </a:r>
            <a:r>
              <a:rPr lang="en-US" sz="2400" b="1" dirty="0" err="1">
                <a:solidFill>
                  <a:srgbClr val="00B050"/>
                </a:solidFill>
              </a:rPr>
              <a:t>θæŋksˈɡɪv.ɪŋ</a:t>
            </a:r>
            <a:r>
              <a:rPr lang="vi-VN" sz="2400" b="1" dirty="0">
                <a:solidFill>
                  <a:srgbClr val="00B050"/>
                </a:solidFill>
              </a:rPr>
              <a:t>/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018" y="2046666"/>
            <a:ext cx="5745032" cy="28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Easter (n)</a:t>
            </a:r>
            <a:endParaRPr lang="en-US" sz="4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Lễ Phục sinh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16654" y="3252092"/>
            <a:ext cx="1274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/ˈ</a:t>
            </a:r>
            <a:r>
              <a:rPr lang="en-US" sz="2400" b="1" dirty="0" err="1">
                <a:solidFill>
                  <a:srgbClr val="00B050"/>
                </a:solidFill>
              </a:rPr>
              <a:t>i</a:t>
            </a:r>
            <a:r>
              <a:rPr lang="en-US" sz="2400" b="1" dirty="0">
                <a:solidFill>
                  <a:srgbClr val="00B050"/>
                </a:solidFill>
              </a:rPr>
              <a:t>ː.</a:t>
            </a:r>
            <a:r>
              <a:rPr lang="en-US" sz="2400" b="1" dirty="0" err="1">
                <a:solidFill>
                  <a:srgbClr val="00B050"/>
                </a:solidFill>
              </a:rPr>
              <a:t>stər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346E8-57A0-E240-818F-8BA74BE51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81" y="1905682"/>
            <a:ext cx="5492007" cy="29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carve (v)</a:t>
            </a:r>
            <a:endParaRPr lang="en-US" sz="4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4605" y="4129640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chạm, khắc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06439" y="3176103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</a:t>
            </a:r>
            <a:r>
              <a:rPr lang="en-US" sz="2400" b="1" dirty="0" err="1">
                <a:solidFill>
                  <a:srgbClr val="00B050"/>
                </a:solidFill>
              </a:rPr>
              <a:t>kɑːv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9B88E-2979-6347-B27D-FF848CCCC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15" y="1648838"/>
            <a:ext cx="5160353" cy="34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736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(v)</a:t>
            </a:r>
            <a:endParaRPr lang="en-US" sz="4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biểu diễn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91637" y="3252092"/>
            <a:ext cx="142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</a:t>
            </a:r>
            <a:r>
              <a:rPr lang="en-US" sz="2400" b="1" dirty="0" err="1">
                <a:solidFill>
                  <a:srgbClr val="00B050"/>
                </a:solidFill>
              </a:rPr>
              <a:t>pəˈfɔːm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FA8AB-E717-C046-80C7-EEE0BF94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25" y="1315230"/>
            <a:ext cx="5203667" cy="38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16528"/>
              </p:ext>
            </p:extLst>
          </p:nvPr>
        </p:nvGraphicFramePr>
        <p:xfrm>
          <a:off x="980122" y="1412780"/>
          <a:ext cx="9797606" cy="3549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7078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121152">
                  <a:extLst>
                    <a:ext uri="{9D8B030D-6E8A-4147-A177-3AD203B41FA5}">
                      <a16:colId xmlns:a16="http://schemas.microsoft.com/office/drawing/2014/main" val="121726448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Cannes Film Festival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kæn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fɪlm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fes.tɪ.vl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Thanksgiving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θæŋksˈɡɪv.ɪŋ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Easter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ː.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stər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carve (v)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kɑːv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/pəˈfɔːm/</a:t>
                      </a:r>
                      <a:r>
                        <a:rPr lang="en-US" sz="240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81509"/>
              </p:ext>
            </p:extLst>
          </p:nvPr>
        </p:nvGraphicFramePr>
        <p:xfrm>
          <a:off x="156743" y="1769547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09528" y="3721784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549937" y="3865154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296129" y="3724817"/>
            <a:ext cx="338937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4619763" y="3865153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39658" y="3724782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004649" y="3849191"/>
            <a:ext cx="28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544084" y="6380608"/>
            <a:ext cx="279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296128" y="6268263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619763" y="6396335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39658" y="6260076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Thanksgiving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677702" y="1153990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under each picture a festival name from the box. 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56743" y="111304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85F71E-59ED-0344-B0C3-69E1014D9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4D7758-CEE5-B146-8C39-1873AD459312}"/>
              </a:ext>
            </a:extLst>
          </p:cNvPr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63" y="2365987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937" y="2354819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895" y="2363451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84" y="4839723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1665" y="4513517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937" y="4779828"/>
            <a:ext cx="2286988" cy="14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table below with the phrases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B66C6-CA95-6545-A254-2CD1C1658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956476"/>
              </p:ext>
            </p:extLst>
          </p:nvPr>
        </p:nvGraphicFramePr>
        <p:xfrm>
          <a:off x="1109472" y="2049455"/>
          <a:ext cx="10180320" cy="822960"/>
        </p:xfrm>
        <a:graphic>
          <a:graphicData uri="http://schemas.openxmlformats.org/drawingml/2006/table">
            <a:tbl>
              <a:tblPr firstRow="1" bandRow="1"/>
              <a:tblGrid>
                <a:gridCol w="10180320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having a feast               moon cakes             chocolate eggs            candy apples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turkey            painting eggs           carving pumpkins           performing a lion dance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ADBF43-B0B5-9E4F-B1BE-E9252B9EE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72036"/>
              </p:ext>
            </p:extLst>
          </p:nvPr>
        </p:nvGraphicFramePr>
        <p:xfrm>
          <a:off x="1109472" y="3000122"/>
          <a:ext cx="10180320" cy="355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968">
                  <a:extLst>
                    <a:ext uri="{9D8B030D-6E8A-4147-A177-3AD203B41FA5}">
                      <a16:colId xmlns:a16="http://schemas.microsoft.com/office/drawing/2014/main" val="2211116842"/>
                    </a:ext>
                  </a:extLst>
                </a:gridCol>
                <a:gridCol w="3681984">
                  <a:extLst>
                    <a:ext uri="{9D8B030D-6E8A-4147-A177-3AD203B41FA5}">
                      <a16:colId xmlns:a16="http://schemas.microsoft.com/office/drawing/2014/main" val="3449861606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164687232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637339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Easter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826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Halloween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937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Mid-Autumn Festival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822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Thanksgiving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37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95977E-3B48-254D-B654-FB7CC776205C}"/>
              </a:ext>
            </a:extLst>
          </p:cNvPr>
          <p:cNvSpPr txBox="1"/>
          <p:nvPr/>
        </p:nvSpPr>
        <p:spPr>
          <a:xfrm>
            <a:off x="8533934" y="5962178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having a feast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4C88B-6CA6-A14C-9D3C-598E54CE3692}"/>
              </a:ext>
            </a:extLst>
          </p:cNvPr>
          <p:cNvSpPr txBox="1"/>
          <p:nvPr/>
        </p:nvSpPr>
        <p:spPr>
          <a:xfrm>
            <a:off x="4821703" y="5231918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moon cakes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C7BC7-BE47-7948-866B-9BFF241E0B6F}"/>
              </a:ext>
            </a:extLst>
          </p:cNvPr>
          <p:cNvSpPr txBox="1"/>
          <p:nvPr/>
        </p:nvSpPr>
        <p:spPr>
          <a:xfrm>
            <a:off x="4718071" y="3788653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chocolate eggs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667FF-612B-8843-ABA7-865FB972F587}"/>
              </a:ext>
            </a:extLst>
          </p:cNvPr>
          <p:cNvSpPr txBox="1"/>
          <p:nvPr/>
        </p:nvSpPr>
        <p:spPr>
          <a:xfrm>
            <a:off x="4821703" y="4475567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F601A-678F-FA40-BEAF-4F15DA80C8CF}"/>
              </a:ext>
            </a:extLst>
          </p:cNvPr>
          <p:cNvSpPr txBox="1"/>
          <p:nvPr/>
        </p:nvSpPr>
        <p:spPr>
          <a:xfrm>
            <a:off x="5059447" y="5962178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F0C39-93FE-354D-A7E8-217AE545B0BB}"/>
              </a:ext>
            </a:extLst>
          </p:cNvPr>
          <p:cNvSpPr txBox="1"/>
          <p:nvPr/>
        </p:nvSpPr>
        <p:spPr>
          <a:xfrm>
            <a:off x="8533934" y="3788652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E7879-4996-344D-A9F6-8512A28AED5E}"/>
              </a:ext>
            </a:extLst>
          </p:cNvPr>
          <p:cNvSpPr txBox="1"/>
          <p:nvPr/>
        </p:nvSpPr>
        <p:spPr>
          <a:xfrm>
            <a:off x="8314478" y="4548876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carving pumpkins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1E333-99BF-5F41-B741-BC5885F577F9}"/>
              </a:ext>
            </a:extLst>
          </p:cNvPr>
          <p:cNvSpPr txBox="1"/>
          <p:nvPr/>
        </p:nvSpPr>
        <p:spPr>
          <a:xfrm>
            <a:off x="7979081" y="5282236"/>
            <a:ext cx="342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performing a lion dance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58733"/>
              </p:ext>
            </p:extLst>
          </p:nvPr>
        </p:nvGraphicFramePr>
        <p:xfrm>
          <a:off x="1097280" y="2049455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08026" y="3061677"/>
            <a:ext cx="1003792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2071169" y="321562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3876590" y="3740038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3127015" y="430392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310151" y="4840572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7967238" y="5391650"/>
            <a:ext cx="318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70358-21EB-C541-B4CF-AE9BF8F19F6B}"/>
              </a:ext>
            </a:extLst>
          </p:cNvPr>
          <p:cNvSpPr txBox="1"/>
          <p:nvPr/>
        </p:nvSpPr>
        <p:spPr>
          <a:xfrm>
            <a:off x="4961911" y="5959073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Hot seat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6262350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Write under each picture a festival name from the box.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 Complete the table below with the phrases from the box.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Task 3: Fill in each blank with a word or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6" y="3819610"/>
            <a:ext cx="6272605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dirty="0">
                <a:solidFill>
                  <a:schemeClr val="tx1"/>
                </a:solidFill>
              </a:rPr>
              <a:t>Task 4: Listen and repeat. Then underline the stressed syllable in each word.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Underline the stressed syllables in the bold words.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27630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00" y="2092511"/>
            <a:ext cx="5998464" cy="4003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/>
              <a:t>To let students identify how to pronounce two-syllable words with correct stress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/>
              <a:t>To let students practice pronouncing two-syllable words with correct stress in sentences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73335" y="1304464"/>
            <a:ext cx="6105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Stress in two-syllable words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repeat. Then underline the stressed syllable in each word.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884603"/>
              </p:ext>
            </p:extLst>
          </p:nvPr>
        </p:nvGraphicFramePr>
        <p:xfrm>
          <a:off x="1816847" y="2667857"/>
          <a:ext cx="8128000" cy="3250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Nouns and Adjectives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Verbs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costume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fireworks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turkey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happy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enjoy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decide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discuss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prepare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B2BD4A-7251-5346-AEC9-9E1B6619FB6C}"/>
              </a:ext>
            </a:extLst>
          </p:cNvPr>
          <p:cNvCxnSpPr/>
          <p:nvPr/>
        </p:nvCxnSpPr>
        <p:spPr>
          <a:xfrm>
            <a:off x="3230880" y="3901440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B5A5A4-3658-E244-85AC-6870B6864F5D}"/>
              </a:ext>
            </a:extLst>
          </p:cNvPr>
          <p:cNvCxnSpPr>
            <a:cxnSpLocks/>
          </p:cNvCxnSpPr>
          <p:nvPr/>
        </p:nvCxnSpPr>
        <p:spPr>
          <a:xfrm>
            <a:off x="3230880" y="4550571"/>
            <a:ext cx="376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7DEEF-4065-7648-A5A4-9B368926DBEE}"/>
              </a:ext>
            </a:extLst>
          </p:cNvPr>
          <p:cNvCxnSpPr>
            <a:cxnSpLocks/>
          </p:cNvCxnSpPr>
          <p:nvPr/>
        </p:nvCxnSpPr>
        <p:spPr>
          <a:xfrm>
            <a:off x="3450336" y="5181304"/>
            <a:ext cx="3226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1ABC84-59E2-D74A-A8FB-831CCA65274F}"/>
              </a:ext>
            </a:extLst>
          </p:cNvPr>
          <p:cNvCxnSpPr>
            <a:cxnSpLocks/>
          </p:cNvCxnSpPr>
          <p:nvPr/>
        </p:nvCxnSpPr>
        <p:spPr>
          <a:xfrm>
            <a:off x="3450336" y="5828396"/>
            <a:ext cx="4474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069F0E-542B-0942-8292-50F73EBC143C}"/>
              </a:ext>
            </a:extLst>
          </p:cNvPr>
          <p:cNvCxnSpPr>
            <a:cxnSpLocks/>
          </p:cNvCxnSpPr>
          <p:nvPr/>
        </p:nvCxnSpPr>
        <p:spPr>
          <a:xfrm>
            <a:off x="7919561" y="3901440"/>
            <a:ext cx="345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A84000-79E8-7B4D-8360-9D7B141B1C20}"/>
              </a:ext>
            </a:extLst>
          </p:cNvPr>
          <p:cNvCxnSpPr>
            <a:cxnSpLocks/>
          </p:cNvCxnSpPr>
          <p:nvPr/>
        </p:nvCxnSpPr>
        <p:spPr>
          <a:xfrm>
            <a:off x="7826407" y="4553905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D4B6FE-F03E-FB4E-9DD3-34BF2B2071AE}"/>
              </a:ext>
            </a:extLst>
          </p:cNvPr>
          <p:cNvCxnSpPr>
            <a:cxnSpLocks/>
          </p:cNvCxnSpPr>
          <p:nvPr/>
        </p:nvCxnSpPr>
        <p:spPr>
          <a:xfrm>
            <a:off x="7826407" y="5181304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B0A95C-5659-E540-ADC3-5ACA7DCA507B}"/>
              </a:ext>
            </a:extLst>
          </p:cNvPr>
          <p:cNvCxnSpPr>
            <a:cxnSpLocks/>
          </p:cNvCxnSpPr>
          <p:nvPr/>
        </p:nvCxnSpPr>
        <p:spPr>
          <a:xfrm>
            <a:off x="7919561" y="5828396"/>
            <a:ext cx="5386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1290971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Underline the stressed syllables in the bold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2458" y="2245078"/>
            <a:ext cx="8201891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We’re going to </a:t>
            </a:r>
            <a:r>
              <a:rPr lang="en-US" sz="2400" b="1" dirty="0"/>
              <a:t>attend</a:t>
            </a:r>
            <a:r>
              <a:rPr lang="en-US" sz="2400" dirty="0"/>
              <a:t> an Easter </a:t>
            </a:r>
            <a:r>
              <a:rPr lang="en-US" sz="2400" b="1" dirty="0"/>
              <a:t>party</a:t>
            </a:r>
            <a:r>
              <a:rPr lang="en-US" sz="2400" dirty="0"/>
              <a:t> at Nick’s house.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b="1" dirty="0"/>
              <a:t>dancers</a:t>
            </a:r>
            <a:r>
              <a:rPr lang="en-US" sz="2400" dirty="0"/>
              <a:t> will </a:t>
            </a:r>
            <a:r>
              <a:rPr lang="en-US" sz="2400" b="1" dirty="0"/>
              <a:t>perform</a:t>
            </a:r>
            <a:r>
              <a:rPr lang="en-US" sz="2400" dirty="0"/>
              <a:t> traditional dances at the festival.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At </a:t>
            </a:r>
            <a:r>
              <a:rPr lang="en-US" sz="2400" b="1" dirty="0"/>
              <a:t>Christmas</a:t>
            </a:r>
            <a:r>
              <a:rPr lang="en-US" sz="2400" dirty="0"/>
              <a:t>, people usually buy </a:t>
            </a:r>
            <a:r>
              <a:rPr lang="en-US" sz="2400" b="1" dirty="0"/>
              <a:t>presents</a:t>
            </a:r>
            <a:r>
              <a:rPr lang="en-US" sz="2400" dirty="0"/>
              <a:t> for their family.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Did you go to the Da Lat </a:t>
            </a:r>
            <a:r>
              <a:rPr lang="en-US" sz="2400" b="1" dirty="0"/>
              <a:t>Flower</a:t>
            </a:r>
            <a:r>
              <a:rPr lang="en-US" sz="2400" dirty="0"/>
              <a:t> Festival with your </a:t>
            </a:r>
            <a:r>
              <a:rPr lang="en-US" sz="2400" b="1" dirty="0"/>
              <a:t>parents</a:t>
            </a:r>
            <a:r>
              <a:rPr lang="en-US" sz="2400" dirty="0"/>
              <a:t>?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My aunt is </a:t>
            </a:r>
            <a:r>
              <a:rPr lang="en-US" sz="2400" b="1" dirty="0"/>
              <a:t>clever</a:t>
            </a:r>
            <a:r>
              <a:rPr lang="en-US" sz="2400" dirty="0"/>
              <a:t> and </a:t>
            </a:r>
            <a:r>
              <a:rPr lang="en-US" sz="2400" b="1" dirty="0"/>
              <a:t>patient</a:t>
            </a:r>
            <a:r>
              <a:rPr lang="en-US" sz="2400" dirty="0"/>
              <a:t>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F7A042-4A78-874A-BC69-C946FA8CE562}"/>
              </a:ext>
            </a:extLst>
          </p:cNvPr>
          <p:cNvCxnSpPr/>
          <p:nvPr/>
        </p:nvCxnSpPr>
        <p:spPr>
          <a:xfrm>
            <a:off x="3732586" y="2873752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88C2D1-FB2B-2444-8140-BA37520BA39E}"/>
              </a:ext>
            </a:extLst>
          </p:cNvPr>
          <p:cNvCxnSpPr>
            <a:cxnSpLocks/>
          </p:cNvCxnSpPr>
          <p:nvPr/>
        </p:nvCxnSpPr>
        <p:spPr>
          <a:xfrm>
            <a:off x="5472374" y="2873752"/>
            <a:ext cx="361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E3D43D-35E0-214C-A48A-34BE8F896281}"/>
              </a:ext>
            </a:extLst>
          </p:cNvPr>
          <p:cNvCxnSpPr/>
          <p:nvPr/>
        </p:nvCxnSpPr>
        <p:spPr>
          <a:xfrm>
            <a:off x="2025166" y="3618219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CFAB14-EA09-7842-9380-A43CB7EA0A79}"/>
              </a:ext>
            </a:extLst>
          </p:cNvPr>
          <p:cNvCxnSpPr>
            <a:cxnSpLocks/>
          </p:cNvCxnSpPr>
          <p:nvPr/>
        </p:nvCxnSpPr>
        <p:spPr>
          <a:xfrm>
            <a:off x="4023899" y="3618219"/>
            <a:ext cx="595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7213F2-2AF3-7C49-A67D-633015245BBF}"/>
              </a:ext>
            </a:extLst>
          </p:cNvPr>
          <p:cNvCxnSpPr>
            <a:cxnSpLocks/>
          </p:cNvCxnSpPr>
          <p:nvPr/>
        </p:nvCxnSpPr>
        <p:spPr>
          <a:xfrm>
            <a:off x="1844984" y="4354594"/>
            <a:ext cx="6190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05913D-B593-D74F-98AD-EB7ECAC0626D}"/>
              </a:ext>
            </a:extLst>
          </p:cNvPr>
          <p:cNvCxnSpPr>
            <a:cxnSpLocks/>
          </p:cNvCxnSpPr>
          <p:nvPr/>
        </p:nvCxnSpPr>
        <p:spPr>
          <a:xfrm>
            <a:off x="5614902" y="4354594"/>
            <a:ext cx="365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7C573C-4A14-3B45-B824-2800F50BBA67}"/>
              </a:ext>
            </a:extLst>
          </p:cNvPr>
          <p:cNvCxnSpPr>
            <a:cxnSpLocks/>
          </p:cNvCxnSpPr>
          <p:nvPr/>
        </p:nvCxnSpPr>
        <p:spPr>
          <a:xfrm>
            <a:off x="4525606" y="5074785"/>
            <a:ext cx="5319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3F5765-D87A-DA4C-9277-F98816BCD665}"/>
              </a:ext>
            </a:extLst>
          </p:cNvPr>
          <p:cNvCxnSpPr>
            <a:cxnSpLocks/>
          </p:cNvCxnSpPr>
          <p:nvPr/>
        </p:nvCxnSpPr>
        <p:spPr>
          <a:xfrm>
            <a:off x="7673408" y="5074785"/>
            <a:ext cx="2972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21FFBE-E486-CD4B-8311-B0B8371339D5}"/>
              </a:ext>
            </a:extLst>
          </p:cNvPr>
          <p:cNvCxnSpPr>
            <a:cxnSpLocks/>
          </p:cNvCxnSpPr>
          <p:nvPr/>
        </p:nvCxnSpPr>
        <p:spPr>
          <a:xfrm>
            <a:off x="2858646" y="5794976"/>
            <a:ext cx="264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3894C8-ABE8-FB4E-BA0E-8361E3D09575}"/>
              </a:ext>
            </a:extLst>
          </p:cNvPr>
          <p:cNvCxnSpPr>
            <a:cxnSpLocks/>
          </p:cNvCxnSpPr>
          <p:nvPr/>
        </p:nvCxnSpPr>
        <p:spPr>
          <a:xfrm>
            <a:off x="4180851" y="5796055"/>
            <a:ext cx="3447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Hot seat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6262350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Write under each picture a festival name from the box.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 Complete the table below with the phrases from the box.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Task 3: Fill in each blank with a word or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6" y="3819610"/>
            <a:ext cx="6272605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dirty="0">
                <a:solidFill>
                  <a:schemeClr val="tx1"/>
                </a:solidFill>
              </a:rPr>
              <a:t>Task 4: Listen and repeat. Then underline the stressed syllable in each word.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Underline the stressed syllables in the bold words.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5334681"/>
            <a:ext cx="62726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3536458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1" y="2250238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7110" y="3123842"/>
            <a:ext cx="55190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test students' quick reaction.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48DA4"/>
                </a:solidFill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Hot seat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6262350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Write under each picture a festival name from the box.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 Complete the table below with the phrases from the box.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Task 3: Fill in each blank with a word or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6" y="3819610"/>
            <a:ext cx="6272605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dirty="0">
                <a:solidFill>
                  <a:schemeClr val="tx1"/>
                </a:solidFill>
              </a:rPr>
              <a:t>Task 4: Listen and repeat. Then underline the stressed syllable in each word.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Underline the stressed syllables in the bold words.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5334681"/>
            <a:ext cx="62726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80" y="6088252"/>
            <a:ext cx="62726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937994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999418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exercises in workbook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75518" y="1914652"/>
            <a:ext cx="1027453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 gain:</a:t>
            </a:r>
          </a:p>
          <a:p>
            <a:r>
              <a:rPr lang="en-US" sz="2800" b="1" dirty="0"/>
              <a:t>1. Knowledge:  </a:t>
            </a:r>
            <a:endParaRPr lang="en-US" sz="2800" dirty="0"/>
          </a:p>
          <a:p>
            <a:r>
              <a:rPr lang="en-US" sz="2800" dirty="0"/>
              <a:t>- Vocabulary: types of festivals and festival activities.</a:t>
            </a:r>
          </a:p>
          <a:p>
            <a:r>
              <a:rPr lang="en-US" sz="2800" dirty="0"/>
              <a:t>- Pronunciation: pronounce two-syllable words with correct stress.</a:t>
            </a:r>
          </a:p>
          <a:p>
            <a:r>
              <a:rPr lang="en-US" sz="2800" b="1" dirty="0"/>
              <a:t>2. Core competence</a:t>
            </a:r>
            <a:endParaRPr lang="en-US" sz="2800" dirty="0"/>
          </a:p>
          <a:p>
            <a:r>
              <a:rPr lang="en-US" sz="2800" dirty="0"/>
              <a:t>- Develop communication skills and creativity</a:t>
            </a:r>
          </a:p>
          <a:p>
            <a:r>
              <a:rPr lang="en-US" sz="2800" dirty="0"/>
              <a:t>- Be collaborative and supportive in </a:t>
            </a:r>
            <a:r>
              <a:rPr lang="en-US" sz="2800" dirty="0" err="1"/>
              <a:t>pairwork</a:t>
            </a:r>
            <a:r>
              <a:rPr lang="en-US" sz="2800" dirty="0"/>
              <a:t> and teamwork</a:t>
            </a:r>
          </a:p>
          <a:p>
            <a:r>
              <a:rPr lang="en-US" sz="2800" dirty="0"/>
              <a:t>- Actively join in class activities</a:t>
            </a:r>
          </a:p>
          <a:p>
            <a:r>
              <a:rPr lang="en-US" sz="2800" b="1" dirty="0"/>
              <a:t>3. Personal qualities</a:t>
            </a:r>
            <a:endParaRPr lang="en-US" sz="2800" dirty="0"/>
          </a:p>
          <a:p>
            <a:r>
              <a:rPr lang="en-US" sz="2800" dirty="0"/>
              <a:t>- Develop self-study skills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Hot seat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6262350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Write under each picture a festival name from the box.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 Complete the table below with the phrases from the box.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Task 3: Fill in each blank with a word or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6" y="3819610"/>
            <a:ext cx="6272605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dirty="0">
                <a:solidFill>
                  <a:schemeClr val="tx1"/>
                </a:solidFill>
              </a:rPr>
              <a:t>Task 4: Listen and repeat. Then underline the stressed syllable in each word.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sentences. Underline the stressed syllables in the bold words.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5334681"/>
            <a:ext cx="62726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80" y="6088252"/>
            <a:ext cx="62726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3" name="Rectangle 2"/>
          <p:cNvSpPr/>
          <p:nvPr/>
        </p:nvSpPr>
        <p:spPr>
          <a:xfrm>
            <a:off x="931039" y="2486069"/>
            <a:ext cx="4649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Aims of the stage: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7F9F41-D49E-194E-93AF-E4C199A1A983}"/>
              </a:ext>
            </a:extLst>
          </p:cNvPr>
          <p:cNvSpPr/>
          <p:nvPr/>
        </p:nvSpPr>
        <p:spPr>
          <a:xfrm>
            <a:off x="5580310" y="1406993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Hot seat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49C325-8C43-5748-877B-67B293ACE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508" y="2555337"/>
            <a:ext cx="4953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La Tomatina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87" y="1583466"/>
            <a:ext cx="5620422" cy="37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472" y="1193426"/>
            <a:ext cx="7756264" cy="4362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AEDAF-4600-BA41-A7FF-27EC181EF7FB}"/>
              </a:ext>
            </a:extLst>
          </p:cNvPr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31" y="1285545"/>
            <a:ext cx="6848587" cy="455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3599C-C67E-304E-B33B-6C52A7335B17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Mid-Autumn Festival</a:t>
            </a:r>
          </a:p>
        </p:txBody>
      </p:sp>
    </p:spTree>
    <p:extLst>
      <p:ext uri="{BB962C8B-B14F-4D97-AF65-F5344CB8AC3E}">
        <p14:creationId xmlns:p14="http://schemas.microsoft.com/office/powerpoint/2010/main" val="38065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99829-047D-1441-898E-63AD5FA3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94" y="1388153"/>
            <a:ext cx="7640310" cy="4297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698DF-EB4B-A143-8145-F7B822C67AEC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Cheese rolling</a:t>
            </a:r>
          </a:p>
        </p:txBody>
      </p:sp>
    </p:spTree>
    <p:extLst>
      <p:ext uri="{BB962C8B-B14F-4D97-AF65-F5344CB8AC3E}">
        <p14:creationId xmlns:p14="http://schemas.microsoft.com/office/powerpoint/2010/main" val="23411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2705</TotalTime>
  <Words>1232</Words>
  <Application>Microsoft Macintosh PowerPoint</Application>
  <PresentationFormat>Widescreen</PresentationFormat>
  <Paragraphs>261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Gothic Std B</vt:lpstr>
      <vt:lpstr>Arial</vt:lpstr>
      <vt:lpstr>Calibri</vt:lpstr>
      <vt:lpstr>Calibri (Body)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198</cp:revision>
  <dcterms:created xsi:type="dcterms:W3CDTF">2020-12-09T02:04:09Z</dcterms:created>
  <dcterms:modified xsi:type="dcterms:W3CDTF">2022-05-29T16:28:04Z</dcterms:modified>
</cp:coreProperties>
</file>